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303" r:id="rId7"/>
    <p:sldId id="261" r:id="rId8"/>
    <p:sldId id="319" r:id="rId9"/>
    <p:sldId id="262" r:id="rId10"/>
    <p:sldId id="263" r:id="rId11"/>
    <p:sldId id="311" r:id="rId12"/>
    <p:sldId id="312" r:id="rId13"/>
    <p:sldId id="313" r:id="rId14"/>
    <p:sldId id="314" r:id="rId15"/>
    <p:sldId id="310" r:id="rId16"/>
    <p:sldId id="301" r:id="rId17"/>
    <p:sldId id="264" r:id="rId18"/>
    <p:sldId id="302" r:id="rId19"/>
    <p:sldId id="304" r:id="rId20"/>
    <p:sldId id="305" r:id="rId21"/>
    <p:sldId id="307" r:id="rId22"/>
    <p:sldId id="315" r:id="rId23"/>
    <p:sldId id="316" r:id="rId24"/>
    <p:sldId id="295" r:id="rId25"/>
    <p:sldId id="318" r:id="rId26"/>
    <p:sldId id="317" r:id="rId27"/>
    <p:sldId id="296" r:id="rId28"/>
    <p:sldId id="297" r:id="rId29"/>
    <p:sldId id="298" r:id="rId30"/>
    <p:sldId id="266" r:id="rId31"/>
    <p:sldId id="299" r:id="rId32"/>
    <p:sldId id="300" r:id="rId33"/>
    <p:sldId id="308" r:id="rId34"/>
    <p:sldId id="309" r:id="rId35"/>
  </p:sldIdLst>
  <p:sldSz cx="12192000" cy="6858000"/>
  <p:notesSz cx="6858000" cy="9144000"/>
  <p:defaultTextStyle>
    <a:defPPr>
      <a:defRPr lang="e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330B7-11F0-0A4C-8771-7CA4813A3351}" type="datetimeFigureOut">
              <a:rPr lang="en-RS" smtClean="0"/>
              <a:t>21.3.24.</a:t>
            </a:fld>
            <a:endParaRPr lang="en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EFAB3-037F-654D-AE20-F3A1F98BC338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045332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In cognitive psychology, a discipline in which I spent two decades in study and academic career, we now distinguish two ways in which the human mind forms thoughts. These are referred to as System 1 and System 2. Thinking in System 1 mode is fast, associative, automatic, stereotypical, frequently used, and almost unconscious. It is our automatic, implicit, approximate, and highly efficient system of thinking. On the other hand, thinking in System 2 mode is slow, requires deliberate conscious effort, relies on laws of logic in reasoning, and is used less frequently. It is our explicit, analytical, and rule-based system of thinking.</a:t>
            </a:r>
          </a:p>
          <a:p>
            <a:endParaRPr lang="en-GB" dirty="0">
              <a:solidFill>
                <a:srgbClr val="0F0F0F"/>
              </a:solidFill>
              <a:latin typeface="Söhne"/>
            </a:endParaRP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Söhne"/>
              </a:rPr>
              <a:t>Let's look at the following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B7D0D-906B-0C4F-87BE-E3683C065446}" type="slidenum">
              <a:rPr lang="en-RS" smtClean="0"/>
              <a:t>24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3336357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000000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B7D0D-906B-0C4F-87BE-E3683C065446}" type="slidenum">
              <a:rPr lang="en-RS" smtClean="0"/>
              <a:t>34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060493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In cognitive psychology, a discipline in which I spent two decades in study and academic career, we now distinguish two ways in which the human mind forms thoughts. These are referred to as System 1 and System 2. Thinking in System 1 mode is fast, associative, automatic, stereotypical, frequently used, and almost unconscious. It is our automatic, implicit, approximate, and highly efficient system of thinking. On the other hand, thinking in System 2 mode is slow, requires deliberate conscious effort, relies on laws of logic in reasoning, and is used less frequently. It is our explicit, analytical, and rule-based system of thinking.</a:t>
            </a:r>
          </a:p>
          <a:p>
            <a:endParaRPr lang="en-GB" dirty="0">
              <a:solidFill>
                <a:srgbClr val="0F0F0F"/>
              </a:solidFill>
              <a:latin typeface="Söhne"/>
            </a:endParaRP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Söhne"/>
              </a:rPr>
              <a:t>Let's look at the following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B7D0D-906B-0C4F-87BE-E3683C065446}" type="slidenum">
              <a:rPr lang="en-RS" smtClean="0"/>
              <a:t>25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061225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In cognitive psychology, a discipline in which I spent two decades in study and academic career, we now distinguish two ways in which the human mind forms thoughts. These are referred to as System 1 and System 2. Thinking in System 1 mode is fast, associative, automatic, stereotypical, frequently used, and almost unconscious. It is our automatic, implicit, approximate, and highly efficient system of thinking. On the other hand, thinking in System 2 mode is slow, requires deliberate conscious effort, relies on laws of logic in reasoning, and is used less frequently. It is our explicit, analytical, and rule-based system of thinking.</a:t>
            </a:r>
          </a:p>
          <a:p>
            <a:endParaRPr lang="en-GB" dirty="0">
              <a:solidFill>
                <a:srgbClr val="0F0F0F"/>
              </a:solidFill>
              <a:latin typeface="Söhne"/>
            </a:endParaRP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Söhne"/>
              </a:rPr>
              <a:t>Let's look at the following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B7D0D-906B-0C4F-87BE-E3683C065446}" type="slidenum">
              <a:rPr lang="en-RS" smtClean="0"/>
              <a:t>26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3801409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B7D0D-906B-0C4F-87BE-E3683C065446}" type="slidenum">
              <a:rPr lang="en-RS" smtClean="0"/>
              <a:t>27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651796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000000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B7D0D-906B-0C4F-87BE-E3683C065446}" type="slidenum">
              <a:rPr lang="en-RS" smtClean="0"/>
              <a:t>28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475099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000000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B7D0D-906B-0C4F-87BE-E3683C065446}" type="slidenum">
              <a:rPr lang="en-RS" smtClean="0"/>
              <a:t>29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660151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000000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B7D0D-906B-0C4F-87BE-E3683C065446}" type="slidenum">
              <a:rPr lang="en-RS" smtClean="0"/>
              <a:t>31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3455564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000000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B7D0D-906B-0C4F-87BE-E3683C065446}" type="slidenum">
              <a:rPr lang="en-RS" smtClean="0"/>
              <a:t>32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180703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000000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B7D0D-906B-0C4F-87BE-E3683C065446}" type="slidenum">
              <a:rPr lang="en-RS" smtClean="0"/>
              <a:t>33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981871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FBDA1-AA65-F633-B0E1-8225B463E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ADAF90-76D0-A4BE-39A1-263927CB57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3AF07-67C7-3A48-989E-930183C5B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21.3.24.</a:t>
            </a:fld>
            <a:endParaRPr lang="e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C8461-B25B-1F69-19FA-FB2C9F27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B841F-5831-A07F-9BF6-D61D23055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370167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3C49-7507-894D-5A4A-16E3ED395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92A02E-6ADB-2FC2-30D9-A9A461F84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BC532-05E4-9A89-D430-DBE0F6E6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21.3.24.</a:t>
            </a:fld>
            <a:endParaRPr lang="e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2DD25-1790-D719-8A0B-BBEB70D2E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6DBE4-D133-ED0C-67BB-8815F0B2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112613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DD3B4F-5F36-C727-55AC-661A9215C1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4C1FC-66B0-E076-24EF-F7F13B087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4E06D-A14B-F60F-6E5B-5F00B3B8E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21.3.24.</a:t>
            </a:fld>
            <a:endParaRPr lang="e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B665A-C130-0B47-061F-5DD8E8F76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C2CD3-17CF-A44C-7023-900506019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37044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7C05-F927-ADCF-0F70-7D475D6E2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FCDDC-AC54-F5F3-1C40-87C833B94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CDA78-7FF1-87BB-2797-4637AEACB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21.3.24.</a:t>
            </a:fld>
            <a:endParaRPr lang="e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E38BB-F813-A007-3610-295FDA35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247C4-8018-5771-8B4D-C6D6812A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3293230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3776-F403-8680-472C-C4439843E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C43E-D8B8-0699-78F0-F6534CD39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058C9-CD08-EE43-2E94-E4B6F49AF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21.3.24.</a:t>
            </a:fld>
            <a:endParaRPr lang="e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1B647-A856-87FD-8965-720A37A04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DF994-1886-C46F-2E5C-CAEC6740A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091159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5F1FF-F1D0-5D0F-599E-5B625873D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AED03-AB05-5E69-925E-BE6CB45B7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25F19-F5DD-E703-E825-B2C227E16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870F1-80EF-A319-F695-F6303DD41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21.3.24.</a:t>
            </a:fld>
            <a:endParaRPr lang="e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4BDAA-C237-0AE4-EE5D-470ACA4AA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88-9BA3-A4FE-EEC6-9C43DC861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3739105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255A8-5AB5-BA19-C670-AC5288978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1215C-7353-BF18-E400-D9F30FAAD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89717-52F1-11EC-F7C4-866CB29D0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E170CC-5FA9-BCBA-E664-25FB431AF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263CAB-19C0-13AF-C0A0-0AB51895C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BF3CC8-8DBF-9DB3-0EA3-312E7F6FA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21.3.24.</a:t>
            </a:fld>
            <a:endParaRPr lang="en-R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16AE97-0EFA-3916-BD5C-49F8A314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36687F-2275-4B68-B171-F0F5C264C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106660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8F36-1483-7505-2FB4-28ECF48E6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61AF07-4260-0A15-009B-FC993A704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21.3.24.</a:t>
            </a:fld>
            <a:endParaRPr lang="e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F4358-A920-54D4-EEDE-77E56BC5C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91B93-00B0-6449-9970-59526354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419310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9F5D98-1116-7D11-EC91-A8B873D50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21.3.24.</a:t>
            </a:fld>
            <a:endParaRPr lang="en-R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5F2F79-9BE2-23A0-4DA0-72309ED3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74989-19B5-2093-A14E-FE918BAF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954981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149E1-6853-301E-1743-355870AA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5AE48-F2C7-88F1-FFD9-0FA606BCA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2D854-0639-AB84-42E0-186DAC5ED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8EC6D-B817-9F4C-8E05-55CBACDD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21.3.24.</a:t>
            </a:fld>
            <a:endParaRPr lang="e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CF4D8-76B4-69F0-74A3-4B0620ADA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AF916-A1C5-20FE-A7EE-F45DDC876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327599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46B6C-6C28-6C10-0984-5B86464D8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684CFC-E6A6-05C5-0765-7AAB1483B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6C9780-9AEF-1B7F-C762-449BD68A2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9EF37-747C-6DE4-852F-E7D044269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21.3.24.</a:t>
            </a:fld>
            <a:endParaRPr lang="e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0935D-2DFF-E8F5-E320-CF3447335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7449D-5C0E-19F1-19FF-C7BEAB50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799107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0BF326-EDEA-B547-DC81-399912332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3BE53-CBE5-05ED-7518-DCD5AE552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077FF-F739-F8E0-EC40-F59249D7B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22381-128C-344F-8442-3F594AAAD77D}" type="datetimeFigureOut">
              <a:rPr lang="en-RS" smtClean="0"/>
              <a:t>21.3.24.</a:t>
            </a:fld>
            <a:endParaRPr lang="e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B1998-CB37-F311-CC24-2D97445C3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64CDD-6DB7-41D5-FD9A-2A417A8D6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399037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8B7EAC-9042-51D2-2CED-ADC134C33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8612CC-31BA-D83B-85F6-775BEE8A2610}"/>
              </a:ext>
            </a:extLst>
          </p:cNvPr>
          <p:cNvSpPr txBox="1"/>
          <p:nvPr/>
        </p:nvSpPr>
        <p:spPr>
          <a:xfrm>
            <a:off x="7021283" y="250371"/>
            <a:ext cx="48876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/>
              <a:t>Uvod u veštačku inteligenciju (AI) i prompt inženjering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18E20-101F-CDF8-A28C-FCBDE868CC51}"/>
              </a:ext>
            </a:extLst>
          </p:cNvPr>
          <p:cNvSpPr txBox="1"/>
          <p:nvPr/>
        </p:nvSpPr>
        <p:spPr>
          <a:xfrm>
            <a:off x="7021283" y="2459504"/>
            <a:ext cx="4887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3000" dirty="0"/>
              <a:t>Dr Goran S. Milovanović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2D681F-D5D3-C25C-4720-F8C7B3F212E4}"/>
              </a:ext>
            </a:extLst>
          </p:cNvPr>
          <p:cNvGrpSpPr/>
          <p:nvPr/>
        </p:nvGrpSpPr>
        <p:grpSpPr>
          <a:xfrm>
            <a:off x="7021283" y="3285647"/>
            <a:ext cx="4887685" cy="992438"/>
            <a:chOff x="7021283" y="3285647"/>
            <a:chExt cx="4887685" cy="9924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9C7FA6-E5D1-DEF1-D094-BD823AE8C3F8}"/>
                </a:ext>
              </a:extLst>
            </p:cNvPr>
            <p:cNvSpPr txBox="1"/>
            <p:nvPr/>
          </p:nvSpPr>
          <p:spPr>
            <a:xfrm>
              <a:off x="7021283" y="3285647"/>
              <a:ext cx="488768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RS" sz="2300" dirty="0"/>
                <a:t>Lead LABS tima, smartocto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096B455-EBCB-2A84-C322-BEF6A7C6A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0138" y="3731922"/>
              <a:ext cx="1950582" cy="54616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215A94-A5B6-5EA4-BAE0-539FD55CB531}"/>
              </a:ext>
            </a:extLst>
          </p:cNvPr>
          <p:cNvGrpSpPr/>
          <p:nvPr/>
        </p:nvGrpSpPr>
        <p:grpSpPr>
          <a:xfrm>
            <a:off x="7021283" y="4374142"/>
            <a:ext cx="4887685" cy="1234656"/>
            <a:chOff x="7021283" y="4374142"/>
            <a:chExt cx="4887685" cy="12346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CE9A89-2E48-5504-E996-19A996C5408F}"/>
                </a:ext>
              </a:extLst>
            </p:cNvPr>
            <p:cNvSpPr txBox="1"/>
            <p:nvPr/>
          </p:nvSpPr>
          <p:spPr>
            <a:xfrm>
              <a:off x="7021283" y="4374142"/>
              <a:ext cx="488768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RS" sz="2300" dirty="0"/>
                <a:t>Osnivač, DataKolektiv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F8588A-F92E-BA60-772E-70CE2B3DA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1910" y="4755102"/>
              <a:ext cx="853696" cy="85369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353E11-ABF0-AC3E-71A0-ECD952AB0DFF}"/>
              </a:ext>
            </a:extLst>
          </p:cNvPr>
          <p:cNvGrpSpPr/>
          <p:nvPr/>
        </p:nvGrpSpPr>
        <p:grpSpPr>
          <a:xfrm>
            <a:off x="7021283" y="5739431"/>
            <a:ext cx="4887685" cy="827235"/>
            <a:chOff x="7021283" y="5674115"/>
            <a:chExt cx="4887685" cy="8272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C67F28-C5C2-0477-8089-EF76DBFDBCBF}"/>
                </a:ext>
              </a:extLst>
            </p:cNvPr>
            <p:cNvSpPr txBox="1"/>
            <p:nvPr/>
          </p:nvSpPr>
          <p:spPr>
            <a:xfrm>
              <a:off x="7021283" y="5674115"/>
              <a:ext cx="488768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RS" sz="2300" dirty="0"/>
                <a:t>Predsednik, MAŠINERIJA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724392B-15C8-F9F5-9432-2575A10F1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1283" y="6055075"/>
              <a:ext cx="2399780" cy="446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713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4CC4E8-4FB2-550E-9C12-3B8965BA5E1B}"/>
              </a:ext>
            </a:extLst>
          </p:cNvPr>
          <p:cNvSpPr txBox="1"/>
          <p:nvPr/>
        </p:nvSpPr>
        <p:spPr>
          <a:xfrm>
            <a:off x="326571" y="4419279"/>
            <a:ext cx="1138645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3500" b="1" dirty="0"/>
              <a:t>Suštinska osobina jezika je da može da generiše beskonačan skup rečenica, čak i beskonačne rečenice, iz konačnog skupa elemenata, na osnovu </a:t>
            </a:r>
            <a:r>
              <a:rPr lang="en-RS" sz="3500" b="1" i="1" dirty="0"/>
              <a:t>pravila</a:t>
            </a:r>
            <a:r>
              <a:rPr lang="en-RS" sz="3500" b="1" dirty="0"/>
              <a:t> kako se elementi kombinuju.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ADD1C5-CEB9-5134-BF69-D4362878B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680" y="851800"/>
            <a:ext cx="2796639" cy="34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6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5C479A-DB21-1E15-C6AE-DE6FBC97B300}"/>
              </a:ext>
            </a:extLst>
          </p:cNvPr>
          <p:cNvSpPr txBox="1"/>
          <p:nvPr/>
        </p:nvSpPr>
        <p:spPr>
          <a:xfrm>
            <a:off x="195943" y="2921168"/>
            <a:ext cx="11800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6000" b="1" dirty="0"/>
              <a:t>Trebaju nam gramatička pravila</a:t>
            </a:r>
          </a:p>
        </p:txBody>
      </p:sp>
    </p:spTree>
    <p:extLst>
      <p:ext uri="{BB962C8B-B14F-4D97-AF65-F5344CB8AC3E}">
        <p14:creationId xmlns:p14="http://schemas.microsoft.com/office/powerpoint/2010/main" val="1124207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5C479A-DB21-1E15-C6AE-DE6FBC97B300}"/>
              </a:ext>
            </a:extLst>
          </p:cNvPr>
          <p:cNvSpPr txBox="1"/>
          <p:nvPr/>
        </p:nvSpPr>
        <p:spPr>
          <a:xfrm>
            <a:off x="195943" y="2921168"/>
            <a:ext cx="11800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6000" b="1" dirty="0">
                <a:solidFill>
                  <a:schemeClr val="bg1">
                    <a:lumMod val="50000"/>
                  </a:schemeClr>
                </a:solidFill>
              </a:rPr>
              <a:t>Marko šutira lopto.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AFFDC1-0508-93DC-C963-89AE4CDFB0D0}"/>
              </a:ext>
            </a:extLst>
          </p:cNvPr>
          <p:cNvCxnSpPr/>
          <p:nvPr/>
        </p:nvCxnSpPr>
        <p:spPr>
          <a:xfrm flipV="1">
            <a:off x="8186057" y="2921168"/>
            <a:ext cx="1066800" cy="12916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7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5C479A-DB21-1E15-C6AE-DE6FBC97B300}"/>
              </a:ext>
            </a:extLst>
          </p:cNvPr>
          <p:cNvSpPr txBox="1"/>
          <p:nvPr/>
        </p:nvSpPr>
        <p:spPr>
          <a:xfrm>
            <a:off x="195943" y="2459504"/>
            <a:ext cx="118001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6000" b="1" dirty="0"/>
              <a:t>Ali nam trebaju i pravila za značenje: pravila </a:t>
            </a:r>
            <a:r>
              <a:rPr lang="en-RS" sz="6000" b="1" i="1" dirty="0"/>
              <a:t>semantike</a:t>
            </a:r>
            <a:r>
              <a:rPr lang="en-RS" sz="6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73529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5C479A-DB21-1E15-C6AE-DE6FBC97B300}"/>
              </a:ext>
            </a:extLst>
          </p:cNvPr>
          <p:cNvSpPr txBox="1"/>
          <p:nvPr/>
        </p:nvSpPr>
        <p:spPr>
          <a:xfrm>
            <a:off x="195943" y="2921168"/>
            <a:ext cx="118001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5000" b="1" dirty="0">
                <a:solidFill>
                  <a:schemeClr val="bg1">
                    <a:lumMod val="50000"/>
                  </a:schemeClr>
                </a:solidFill>
              </a:rPr>
              <a:t>Bezbojne zelene ideje spavaju besno.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3FCD2-2F82-CE43-6AEA-BB4B7D9F1E88}"/>
              </a:ext>
            </a:extLst>
          </p:cNvPr>
          <p:cNvSpPr txBox="1"/>
          <p:nvPr/>
        </p:nvSpPr>
        <p:spPr>
          <a:xfrm>
            <a:off x="5132614" y="3592285"/>
            <a:ext cx="19267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10000" b="1" dirty="0">
                <a:solidFill>
                  <a:srgbClr val="FF0000"/>
                </a:solidFill>
              </a:rPr>
              <a:t>??!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0293C-6AEA-FCC3-0AB8-DE7B1533678A}"/>
              </a:ext>
            </a:extLst>
          </p:cNvPr>
          <p:cNvSpPr txBox="1"/>
          <p:nvPr/>
        </p:nvSpPr>
        <p:spPr>
          <a:xfrm>
            <a:off x="7478486" y="5605821"/>
            <a:ext cx="3635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RS" b="1" dirty="0"/>
              <a:t>Noam Čomski, </a:t>
            </a:r>
          </a:p>
          <a:p>
            <a:pPr algn="r"/>
            <a:r>
              <a:rPr lang="en-RS" b="1" dirty="0"/>
              <a:t>"Sintaksičke strukture", 1957</a:t>
            </a:r>
          </a:p>
        </p:txBody>
      </p:sp>
    </p:spTree>
    <p:extLst>
      <p:ext uri="{BB962C8B-B14F-4D97-AF65-F5344CB8AC3E}">
        <p14:creationId xmlns:p14="http://schemas.microsoft.com/office/powerpoint/2010/main" val="183995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F03CA8-8C87-7BB7-B0C6-1D922C99A303}"/>
              </a:ext>
            </a:extLst>
          </p:cNvPr>
          <p:cNvSpPr txBox="1"/>
          <p:nvPr/>
        </p:nvSpPr>
        <p:spPr>
          <a:xfrm>
            <a:off x="413657" y="554857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Marko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voli </a:t>
            </a:r>
            <a:r>
              <a:rPr lang="en-RS" sz="4000" b="1" dirty="0">
                <a:solidFill>
                  <a:srgbClr val="7030A0"/>
                </a:solidFill>
              </a:rPr>
              <a:t>Mariju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13EC8-41B4-DE1D-BC9D-D4FED749C91D}"/>
              </a:ext>
            </a:extLst>
          </p:cNvPr>
          <p:cNvSpPr txBox="1"/>
          <p:nvPr/>
        </p:nvSpPr>
        <p:spPr>
          <a:xfrm>
            <a:off x="413656" y="1262743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Petar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pije </a:t>
            </a:r>
            <a:r>
              <a:rPr lang="en-RS" sz="4000" b="1" dirty="0">
                <a:solidFill>
                  <a:srgbClr val="7030A0"/>
                </a:solidFill>
              </a:rPr>
              <a:t>limunadu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656CA-1523-1AB7-D4D8-5EE34070FC13}"/>
              </a:ext>
            </a:extLst>
          </p:cNvPr>
          <p:cNvSpPr txBox="1"/>
          <p:nvPr/>
        </p:nvSpPr>
        <p:spPr>
          <a:xfrm>
            <a:off x="413656" y="1970629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Lela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kupuje </a:t>
            </a:r>
            <a:r>
              <a:rPr lang="en-RS" sz="4000" b="1" dirty="0">
                <a:solidFill>
                  <a:srgbClr val="7030A0"/>
                </a:solidFill>
              </a:rPr>
              <a:t>cveće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340E5-F7A7-B64A-1B54-CFAE0EB0B832}"/>
              </a:ext>
            </a:extLst>
          </p:cNvPr>
          <p:cNvSpPr txBox="1"/>
          <p:nvPr/>
        </p:nvSpPr>
        <p:spPr>
          <a:xfrm>
            <a:off x="413655" y="2678515"/>
            <a:ext cx="5366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Milovanovići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slave </a:t>
            </a:r>
            <a:r>
              <a:rPr lang="en-RS" sz="4000" b="1" dirty="0">
                <a:solidFill>
                  <a:srgbClr val="7030A0"/>
                </a:solidFill>
              </a:rPr>
              <a:t>Sv. Nikolu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1A26CC-B7F5-D7DD-E747-61949BCC9642}"/>
              </a:ext>
            </a:extLst>
          </p:cNvPr>
          <p:cNvSpPr txBox="1"/>
          <p:nvPr/>
        </p:nvSpPr>
        <p:spPr>
          <a:xfrm>
            <a:off x="413654" y="4001954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Policija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nadgleda </a:t>
            </a:r>
            <a:r>
              <a:rPr lang="en-RS" sz="4000" b="1" dirty="0">
                <a:solidFill>
                  <a:srgbClr val="7030A0"/>
                </a:solidFill>
              </a:rPr>
              <a:t>ulice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1040D-EAB4-C15E-86B2-0DE3F712C94E}"/>
              </a:ext>
            </a:extLst>
          </p:cNvPr>
          <p:cNvSpPr txBox="1"/>
          <p:nvPr/>
        </p:nvSpPr>
        <p:spPr>
          <a:xfrm>
            <a:off x="413654" y="4709840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Miša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sluša </a:t>
            </a:r>
            <a:r>
              <a:rPr lang="en-RS" sz="4000" b="1" dirty="0">
                <a:solidFill>
                  <a:srgbClr val="7030A0"/>
                </a:solidFill>
              </a:rPr>
              <a:t>predavanje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D9072-B0E9-1C22-C896-A65D54D815DB}"/>
              </a:ext>
            </a:extLst>
          </p:cNvPr>
          <p:cNvSpPr txBox="1"/>
          <p:nvPr/>
        </p:nvSpPr>
        <p:spPr>
          <a:xfrm>
            <a:off x="413653" y="5417726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Aleks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pregleda domaći.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1DBB4-3345-27BB-40CA-772D76FB7DEB}"/>
              </a:ext>
            </a:extLst>
          </p:cNvPr>
          <p:cNvSpPr txBox="1"/>
          <p:nvPr/>
        </p:nvSpPr>
        <p:spPr>
          <a:xfrm>
            <a:off x="5704115" y="554857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Neša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šutira </a:t>
            </a:r>
            <a:r>
              <a:rPr lang="en-RS" sz="4000" b="1" dirty="0">
                <a:solidFill>
                  <a:srgbClr val="7030A0"/>
                </a:solidFill>
              </a:rPr>
              <a:t>loptu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5F475-A8BA-E33B-9889-04EA366196B2}"/>
              </a:ext>
            </a:extLst>
          </p:cNvPr>
          <p:cNvSpPr txBox="1"/>
          <p:nvPr/>
        </p:nvSpPr>
        <p:spPr>
          <a:xfrm>
            <a:off x="5704114" y="1262743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Mina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sluša </a:t>
            </a:r>
            <a:r>
              <a:rPr lang="en-RS" sz="4000" b="1" dirty="0">
                <a:solidFill>
                  <a:srgbClr val="7030A0"/>
                </a:solidFill>
              </a:rPr>
              <a:t>podkast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B2CB1B-7F4C-7C59-99DC-57A9163D2459}"/>
              </a:ext>
            </a:extLst>
          </p:cNvPr>
          <p:cNvSpPr txBox="1"/>
          <p:nvPr/>
        </p:nvSpPr>
        <p:spPr>
          <a:xfrm>
            <a:off x="5704114" y="1970629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Ana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bindžuje seriju.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61215-3B74-C123-30AD-38FA6CF00C22}"/>
              </a:ext>
            </a:extLst>
          </p:cNvPr>
          <p:cNvSpPr txBox="1"/>
          <p:nvPr/>
        </p:nvSpPr>
        <p:spPr>
          <a:xfrm>
            <a:off x="5704113" y="2678515"/>
            <a:ext cx="5366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Jovanovići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vole </a:t>
            </a:r>
            <a:b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RS" sz="4000" b="1" dirty="0">
                <a:solidFill>
                  <a:srgbClr val="7030A0"/>
                </a:solidFill>
              </a:rPr>
              <a:t>filmove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14457F-A84E-D426-9D42-84177EA221C6}"/>
              </a:ext>
            </a:extLst>
          </p:cNvPr>
          <p:cNvSpPr txBox="1"/>
          <p:nvPr/>
        </p:nvSpPr>
        <p:spPr>
          <a:xfrm>
            <a:off x="5704112" y="4001954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Učiteljica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proziva </a:t>
            </a:r>
            <a:r>
              <a:rPr lang="en-RS" sz="4000" b="1" dirty="0">
                <a:solidFill>
                  <a:srgbClr val="7030A0"/>
                </a:solidFill>
              </a:rPr>
              <a:t>đake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DE513C-3D29-76F3-D21B-918BC2642CF0}"/>
              </a:ext>
            </a:extLst>
          </p:cNvPr>
          <p:cNvSpPr txBox="1"/>
          <p:nvPr/>
        </p:nvSpPr>
        <p:spPr>
          <a:xfrm>
            <a:off x="5704112" y="4709840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Tužilac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pregleda </a:t>
            </a:r>
            <a:r>
              <a:rPr lang="en-RS" sz="4000" b="1" dirty="0">
                <a:solidFill>
                  <a:srgbClr val="7030A0"/>
                </a:solidFill>
              </a:rPr>
              <a:t>dokaze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7F6E35-CE84-9329-E3EC-A9BA28947B3E}"/>
              </a:ext>
            </a:extLst>
          </p:cNvPr>
          <p:cNvSpPr txBox="1"/>
          <p:nvPr/>
        </p:nvSpPr>
        <p:spPr>
          <a:xfrm>
            <a:off x="5704111" y="5417726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Sofija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vežba </a:t>
            </a:r>
            <a:r>
              <a:rPr lang="en-RS" sz="4000" b="1" dirty="0">
                <a:solidFill>
                  <a:srgbClr val="7030A0"/>
                </a:solidFill>
              </a:rPr>
              <a:t>balet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9571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F03CA8-8C87-7BB7-B0C6-1D922C99A303}"/>
              </a:ext>
            </a:extLst>
          </p:cNvPr>
          <p:cNvSpPr txBox="1"/>
          <p:nvPr/>
        </p:nvSpPr>
        <p:spPr>
          <a:xfrm>
            <a:off x="413657" y="554857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Marko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voli </a:t>
            </a:r>
            <a:r>
              <a:rPr lang="en-RS" sz="4000" b="1" dirty="0">
                <a:solidFill>
                  <a:srgbClr val="7030A0"/>
                </a:solidFill>
              </a:rPr>
              <a:t>Anu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13EC8-41B4-DE1D-BC9D-D4FED749C91D}"/>
              </a:ext>
            </a:extLst>
          </p:cNvPr>
          <p:cNvSpPr txBox="1"/>
          <p:nvPr/>
        </p:nvSpPr>
        <p:spPr>
          <a:xfrm>
            <a:off x="413656" y="1262743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Petar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voli </a:t>
            </a:r>
            <a:r>
              <a:rPr lang="en-RS" sz="4000" b="1" dirty="0">
                <a:solidFill>
                  <a:srgbClr val="7030A0"/>
                </a:solidFill>
              </a:rPr>
              <a:t>Jelenu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656CA-1523-1AB7-D4D8-5EE34070FC13}"/>
              </a:ext>
            </a:extLst>
          </p:cNvPr>
          <p:cNvSpPr txBox="1"/>
          <p:nvPr/>
        </p:nvSpPr>
        <p:spPr>
          <a:xfrm>
            <a:off x="413656" y="1970629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Marija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voli </a:t>
            </a:r>
            <a:r>
              <a:rPr lang="en-RS" sz="4000" b="1" dirty="0">
                <a:solidFill>
                  <a:srgbClr val="7030A0"/>
                </a:solidFill>
              </a:rPr>
              <a:t>Mišu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340E5-F7A7-B64A-1B54-CFAE0EB0B832}"/>
              </a:ext>
            </a:extLst>
          </p:cNvPr>
          <p:cNvSpPr txBox="1"/>
          <p:nvPr/>
        </p:nvSpPr>
        <p:spPr>
          <a:xfrm>
            <a:off x="413655" y="2678515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Aleksa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voli </a:t>
            </a:r>
            <a:r>
              <a:rPr lang="en-RS" sz="4000" b="1" dirty="0">
                <a:solidFill>
                  <a:srgbClr val="7030A0"/>
                </a:solidFill>
              </a:rPr>
              <a:t>Minu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1A26CC-B7F5-D7DD-E747-61949BCC9642}"/>
              </a:ext>
            </a:extLst>
          </p:cNvPr>
          <p:cNvSpPr txBox="1"/>
          <p:nvPr/>
        </p:nvSpPr>
        <p:spPr>
          <a:xfrm>
            <a:off x="413654" y="3425010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Anđa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voli </a:t>
            </a:r>
            <a:r>
              <a:rPr lang="en-RS" sz="4000" b="1" dirty="0">
                <a:solidFill>
                  <a:srgbClr val="7030A0"/>
                </a:solidFill>
              </a:rPr>
              <a:t>sladoled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1040D-EAB4-C15E-86B2-0DE3F712C94E}"/>
              </a:ext>
            </a:extLst>
          </p:cNvPr>
          <p:cNvSpPr txBox="1"/>
          <p:nvPr/>
        </p:nvSpPr>
        <p:spPr>
          <a:xfrm>
            <a:off x="413654" y="4132896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Miša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voli </a:t>
            </a:r>
            <a:r>
              <a:rPr lang="en-RS" sz="4000" b="1" dirty="0">
                <a:solidFill>
                  <a:srgbClr val="7030A0"/>
                </a:solidFill>
              </a:rPr>
              <a:t>igrice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D9072-B0E9-1C22-C896-A65D54D815DB}"/>
              </a:ext>
            </a:extLst>
          </p:cNvPr>
          <p:cNvSpPr txBox="1"/>
          <p:nvPr/>
        </p:nvSpPr>
        <p:spPr>
          <a:xfrm>
            <a:off x="413653" y="4840782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Dejan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voli </a:t>
            </a:r>
            <a:r>
              <a:rPr lang="en-RS" sz="4000" b="1" dirty="0">
                <a:solidFill>
                  <a:srgbClr val="7030A0"/>
                </a:solidFill>
              </a:rPr>
              <a:t>fubdal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1DBB4-3345-27BB-40CA-772D76FB7DEB}"/>
              </a:ext>
            </a:extLst>
          </p:cNvPr>
          <p:cNvSpPr txBox="1"/>
          <p:nvPr/>
        </p:nvSpPr>
        <p:spPr>
          <a:xfrm>
            <a:off x="5704115" y="554857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Neša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voli </a:t>
            </a:r>
            <a:r>
              <a:rPr lang="en-RS" sz="4000" b="1" dirty="0">
                <a:solidFill>
                  <a:srgbClr val="7030A0"/>
                </a:solidFill>
              </a:rPr>
              <a:t>jazz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5F475-A8BA-E33B-9889-04EA366196B2}"/>
              </a:ext>
            </a:extLst>
          </p:cNvPr>
          <p:cNvSpPr txBox="1"/>
          <p:nvPr/>
        </p:nvSpPr>
        <p:spPr>
          <a:xfrm>
            <a:off x="5704114" y="1262743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Andrija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voli </a:t>
            </a:r>
            <a:r>
              <a:rPr lang="en-RS" sz="4000" b="1" dirty="0">
                <a:solidFill>
                  <a:srgbClr val="7030A0"/>
                </a:solidFill>
              </a:rPr>
              <a:t>balet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B2CB1B-7F4C-7C59-99DC-57A9163D2459}"/>
              </a:ext>
            </a:extLst>
          </p:cNvPr>
          <p:cNvSpPr txBox="1"/>
          <p:nvPr/>
        </p:nvSpPr>
        <p:spPr>
          <a:xfrm>
            <a:off x="5704114" y="1970629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Lela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voli </a:t>
            </a:r>
            <a:r>
              <a:rPr lang="en-RS" sz="4000" b="1" dirty="0">
                <a:solidFill>
                  <a:srgbClr val="7030A0"/>
                </a:solidFill>
              </a:rPr>
              <a:t>Grčku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61215-3B74-C123-30AD-38FA6CF00C22}"/>
              </a:ext>
            </a:extLst>
          </p:cNvPr>
          <p:cNvSpPr txBox="1"/>
          <p:nvPr/>
        </p:nvSpPr>
        <p:spPr>
          <a:xfrm>
            <a:off x="5704113" y="2678515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Mina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voli </a:t>
            </a:r>
            <a:r>
              <a:rPr lang="en-RS" sz="4000" b="1" dirty="0">
                <a:solidFill>
                  <a:srgbClr val="7030A0"/>
                </a:solidFill>
              </a:rPr>
              <a:t>trke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14457F-A84E-D426-9D42-84177EA221C6}"/>
              </a:ext>
            </a:extLst>
          </p:cNvPr>
          <p:cNvSpPr txBox="1"/>
          <p:nvPr/>
        </p:nvSpPr>
        <p:spPr>
          <a:xfrm>
            <a:off x="5704112" y="3425010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Teodora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voli </a:t>
            </a:r>
            <a:r>
              <a:rPr lang="en-RS" sz="4000" b="1" dirty="0">
                <a:solidFill>
                  <a:srgbClr val="7030A0"/>
                </a:solidFill>
              </a:rPr>
              <a:t>izlaske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DE513C-3D29-76F3-D21B-918BC2642CF0}"/>
              </a:ext>
            </a:extLst>
          </p:cNvPr>
          <p:cNvSpPr txBox="1"/>
          <p:nvPr/>
        </p:nvSpPr>
        <p:spPr>
          <a:xfrm>
            <a:off x="5704112" y="4132896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Milica 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voli </a:t>
            </a:r>
            <a:r>
              <a:rPr lang="en-RS" sz="4000" b="1" dirty="0">
                <a:solidFill>
                  <a:srgbClr val="7030A0"/>
                </a:solidFill>
              </a:rPr>
              <a:t>muzeje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7F6E35-CE84-9329-E3EC-A9BA28947B3E}"/>
              </a:ext>
            </a:extLst>
          </p:cNvPr>
          <p:cNvSpPr txBox="1"/>
          <p:nvPr/>
        </p:nvSpPr>
        <p:spPr>
          <a:xfrm>
            <a:off x="5704111" y="4840782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1"/>
                </a:solidFill>
              </a:rPr>
              <a:t>Lara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voli </a:t>
            </a:r>
            <a:r>
              <a:rPr lang="en-RS" sz="4000" b="1" dirty="0">
                <a:solidFill>
                  <a:srgbClr val="7030A0"/>
                </a:solidFill>
              </a:rPr>
              <a:t>klasiku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3771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5C479A-DB21-1E15-C6AE-DE6FBC97B300}"/>
              </a:ext>
            </a:extLst>
          </p:cNvPr>
          <p:cNvSpPr txBox="1"/>
          <p:nvPr/>
        </p:nvSpPr>
        <p:spPr>
          <a:xfrm>
            <a:off x="195943" y="2921168"/>
            <a:ext cx="11800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6000" b="1" dirty="0"/>
              <a:t>Šta znači </a:t>
            </a:r>
            <a:r>
              <a:rPr lang="en-RS" sz="6000" b="1" dirty="0">
                <a:solidFill>
                  <a:srgbClr val="7030A0"/>
                </a:solidFill>
              </a:rPr>
              <a:t>voleti</a:t>
            </a:r>
            <a:r>
              <a:rPr lang="en-RS" sz="6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61616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5C479A-DB21-1E15-C6AE-DE6FBC97B300}"/>
              </a:ext>
            </a:extLst>
          </p:cNvPr>
          <p:cNvSpPr txBox="1"/>
          <p:nvPr/>
        </p:nvSpPr>
        <p:spPr>
          <a:xfrm>
            <a:off x="195943" y="1536174"/>
            <a:ext cx="118001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6000" b="1" dirty="0"/>
              <a:t>Da li mogu da "</a:t>
            </a:r>
            <a:r>
              <a:rPr lang="en-RS" sz="6000" b="1" i="1" dirty="0"/>
              <a:t>naučim inteligenciju</a:t>
            </a:r>
            <a:r>
              <a:rPr lang="en-RS" sz="6000" b="1" dirty="0"/>
              <a:t>" </a:t>
            </a:r>
            <a:br>
              <a:rPr lang="en-RS" sz="6000" b="1" dirty="0"/>
            </a:br>
            <a:r>
              <a:rPr lang="en-RS" sz="6000" b="1" dirty="0"/>
              <a:t>- sebe, neki drugi organizam, ili veštački, kompjuterski sistem, svejedno?</a:t>
            </a:r>
          </a:p>
        </p:txBody>
      </p:sp>
    </p:spTree>
    <p:extLst>
      <p:ext uri="{BB962C8B-B14F-4D97-AF65-F5344CB8AC3E}">
        <p14:creationId xmlns:p14="http://schemas.microsoft.com/office/powerpoint/2010/main" val="1951421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F03CA8-8C87-7BB7-B0C6-1D922C99A303}"/>
              </a:ext>
            </a:extLst>
          </p:cNvPr>
          <p:cNvSpPr txBox="1"/>
          <p:nvPr/>
        </p:nvSpPr>
        <p:spPr>
          <a:xfrm>
            <a:off x="413657" y="554857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Čaša je na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13EC8-41B4-DE1D-BC9D-D4FED749C91D}"/>
              </a:ext>
            </a:extLst>
          </p:cNvPr>
          <p:cNvSpPr txBox="1"/>
          <p:nvPr/>
        </p:nvSpPr>
        <p:spPr>
          <a:xfrm>
            <a:off x="413656" y="1262743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Laptop je na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656CA-1523-1AB7-D4D8-5EE34070FC13}"/>
              </a:ext>
            </a:extLst>
          </p:cNvPr>
          <p:cNvSpPr txBox="1"/>
          <p:nvPr/>
        </p:nvSpPr>
        <p:spPr>
          <a:xfrm>
            <a:off x="413656" y="1970629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Knjiga je na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340E5-F7A7-B64A-1B54-CFAE0EB0B832}"/>
              </a:ext>
            </a:extLst>
          </p:cNvPr>
          <p:cNvSpPr txBox="1"/>
          <p:nvPr/>
        </p:nvSpPr>
        <p:spPr>
          <a:xfrm>
            <a:off x="413655" y="2678515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Stolnjak je na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1A26CC-B7F5-D7DD-E747-61949BCC9642}"/>
              </a:ext>
            </a:extLst>
          </p:cNvPr>
          <p:cNvSpPr txBox="1"/>
          <p:nvPr/>
        </p:nvSpPr>
        <p:spPr>
          <a:xfrm>
            <a:off x="413654" y="3425010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Tanjir je na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1040D-EAB4-C15E-86B2-0DE3F712C94E}"/>
              </a:ext>
            </a:extLst>
          </p:cNvPr>
          <p:cNvSpPr txBox="1"/>
          <p:nvPr/>
        </p:nvSpPr>
        <p:spPr>
          <a:xfrm>
            <a:off x="413654" y="4132896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Kusur je na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D9072-B0E9-1C22-C896-A65D54D815DB}"/>
              </a:ext>
            </a:extLst>
          </p:cNvPr>
          <p:cNvSpPr txBox="1"/>
          <p:nvPr/>
        </p:nvSpPr>
        <p:spPr>
          <a:xfrm>
            <a:off x="413653" y="4840782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Stolnjak je na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1DBB4-3345-27BB-40CA-772D76FB7DEB}"/>
              </a:ext>
            </a:extLst>
          </p:cNvPr>
          <p:cNvSpPr txBox="1"/>
          <p:nvPr/>
        </p:nvSpPr>
        <p:spPr>
          <a:xfrm>
            <a:off x="5704115" y="554857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Fascikla je na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5F475-A8BA-E33B-9889-04EA366196B2}"/>
              </a:ext>
            </a:extLst>
          </p:cNvPr>
          <p:cNvSpPr txBox="1"/>
          <p:nvPr/>
        </p:nvSpPr>
        <p:spPr>
          <a:xfrm>
            <a:off x="5704114" y="1262743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Sveska je na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B2CB1B-7F4C-7C59-99DC-57A9163D2459}"/>
              </a:ext>
            </a:extLst>
          </p:cNvPr>
          <p:cNvSpPr txBox="1"/>
          <p:nvPr/>
        </p:nvSpPr>
        <p:spPr>
          <a:xfrm>
            <a:off x="5704114" y="1970629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Telefon je na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61215-3B74-C123-30AD-38FA6CF00C22}"/>
              </a:ext>
            </a:extLst>
          </p:cNvPr>
          <p:cNvSpPr txBox="1"/>
          <p:nvPr/>
        </p:nvSpPr>
        <p:spPr>
          <a:xfrm>
            <a:off x="5704113" y="2678515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Cveće je na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14457F-A84E-D426-9D42-84177EA221C6}"/>
              </a:ext>
            </a:extLst>
          </p:cNvPr>
          <p:cNvSpPr txBox="1"/>
          <p:nvPr/>
        </p:nvSpPr>
        <p:spPr>
          <a:xfrm>
            <a:off x="5704112" y="3425010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Poklon je na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DE513C-3D29-76F3-D21B-918BC2642CF0}"/>
              </a:ext>
            </a:extLst>
          </p:cNvPr>
          <p:cNvSpPr txBox="1"/>
          <p:nvPr/>
        </p:nvSpPr>
        <p:spPr>
          <a:xfrm>
            <a:off x="5704112" y="4132896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Časopis je na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7F6E35-CE84-9329-E3EC-A9BA28947B3E}"/>
              </a:ext>
            </a:extLst>
          </p:cNvPr>
          <p:cNvSpPr txBox="1"/>
          <p:nvPr/>
        </p:nvSpPr>
        <p:spPr>
          <a:xfrm>
            <a:off x="5704111" y="4840782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Printer je na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</p:spTree>
    <p:extLst>
      <p:ext uri="{BB962C8B-B14F-4D97-AF65-F5344CB8AC3E}">
        <p14:creationId xmlns:p14="http://schemas.microsoft.com/office/powerpoint/2010/main" val="1487692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8B7EAC-9042-51D2-2CED-ADC134C33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486" y="702127"/>
            <a:ext cx="5453743" cy="54537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7A93FB-6B3F-51EC-1E43-68E4FC4AA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8" y="702128"/>
            <a:ext cx="4057845" cy="545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97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F03CA8-8C87-7BB7-B0C6-1D922C99A303}"/>
              </a:ext>
            </a:extLst>
          </p:cNvPr>
          <p:cNvSpPr txBox="1"/>
          <p:nvPr/>
        </p:nvSpPr>
        <p:spPr>
          <a:xfrm>
            <a:off x="413657" y="554857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Čaša je </a:t>
            </a:r>
            <a:r>
              <a:rPr lang="en-RS" sz="4000" b="1" dirty="0">
                <a:solidFill>
                  <a:schemeClr val="accent2"/>
                </a:solidFill>
              </a:rPr>
              <a:t>na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13EC8-41B4-DE1D-BC9D-D4FED749C91D}"/>
              </a:ext>
            </a:extLst>
          </p:cNvPr>
          <p:cNvSpPr txBox="1"/>
          <p:nvPr/>
        </p:nvSpPr>
        <p:spPr>
          <a:xfrm>
            <a:off x="413656" y="1262743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Laptop je </a:t>
            </a:r>
            <a:r>
              <a:rPr lang="en-RS" sz="4000" b="1" dirty="0">
                <a:solidFill>
                  <a:schemeClr val="accent2"/>
                </a:solidFill>
              </a:rPr>
              <a:t>na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656CA-1523-1AB7-D4D8-5EE34070FC13}"/>
              </a:ext>
            </a:extLst>
          </p:cNvPr>
          <p:cNvSpPr txBox="1"/>
          <p:nvPr/>
        </p:nvSpPr>
        <p:spPr>
          <a:xfrm>
            <a:off x="413656" y="1970629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Knjiga je </a:t>
            </a:r>
            <a:r>
              <a:rPr lang="en-RS" sz="4000" b="1" dirty="0">
                <a:solidFill>
                  <a:schemeClr val="accent2"/>
                </a:solidFill>
              </a:rPr>
              <a:t>na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340E5-F7A7-B64A-1B54-CFAE0EB0B832}"/>
              </a:ext>
            </a:extLst>
          </p:cNvPr>
          <p:cNvSpPr txBox="1"/>
          <p:nvPr/>
        </p:nvSpPr>
        <p:spPr>
          <a:xfrm>
            <a:off x="413655" y="2678515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Stolnjak je </a:t>
            </a:r>
            <a:r>
              <a:rPr lang="en-RS" sz="4000" b="1" dirty="0">
                <a:solidFill>
                  <a:schemeClr val="accent2"/>
                </a:solidFill>
              </a:rPr>
              <a:t>na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1A26CC-B7F5-D7DD-E747-61949BCC9642}"/>
              </a:ext>
            </a:extLst>
          </p:cNvPr>
          <p:cNvSpPr txBox="1"/>
          <p:nvPr/>
        </p:nvSpPr>
        <p:spPr>
          <a:xfrm>
            <a:off x="413654" y="3425010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Tanjir je </a:t>
            </a:r>
            <a:r>
              <a:rPr lang="en-RS" sz="4000" b="1" dirty="0">
                <a:solidFill>
                  <a:schemeClr val="accent2"/>
                </a:solidFill>
              </a:rPr>
              <a:t>na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1040D-EAB4-C15E-86B2-0DE3F712C94E}"/>
              </a:ext>
            </a:extLst>
          </p:cNvPr>
          <p:cNvSpPr txBox="1"/>
          <p:nvPr/>
        </p:nvSpPr>
        <p:spPr>
          <a:xfrm>
            <a:off x="413654" y="4132896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Kusur je </a:t>
            </a:r>
            <a:r>
              <a:rPr lang="en-RS" sz="4000" b="1" dirty="0">
                <a:solidFill>
                  <a:schemeClr val="accent2"/>
                </a:solidFill>
              </a:rPr>
              <a:t>na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D9072-B0E9-1C22-C896-A65D54D815DB}"/>
              </a:ext>
            </a:extLst>
          </p:cNvPr>
          <p:cNvSpPr txBox="1"/>
          <p:nvPr/>
        </p:nvSpPr>
        <p:spPr>
          <a:xfrm>
            <a:off x="413653" y="4840782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Stolnjak je </a:t>
            </a:r>
            <a:r>
              <a:rPr lang="en-RS" sz="4000" b="1" dirty="0">
                <a:solidFill>
                  <a:schemeClr val="accent2"/>
                </a:solidFill>
              </a:rPr>
              <a:t>na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1DBB4-3345-27BB-40CA-772D76FB7DEB}"/>
              </a:ext>
            </a:extLst>
          </p:cNvPr>
          <p:cNvSpPr txBox="1"/>
          <p:nvPr/>
        </p:nvSpPr>
        <p:spPr>
          <a:xfrm>
            <a:off x="5704115" y="554857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Fascikla je </a:t>
            </a:r>
            <a:r>
              <a:rPr lang="en-RS" sz="4000" b="1" dirty="0">
                <a:solidFill>
                  <a:schemeClr val="accent2"/>
                </a:solidFill>
              </a:rPr>
              <a:t>na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5F475-A8BA-E33B-9889-04EA366196B2}"/>
              </a:ext>
            </a:extLst>
          </p:cNvPr>
          <p:cNvSpPr txBox="1"/>
          <p:nvPr/>
        </p:nvSpPr>
        <p:spPr>
          <a:xfrm>
            <a:off x="5704114" y="1262743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Sveska je </a:t>
            </a:r>
            <a:r>
              <a:rPr lang="en-RS" sz="4000" b="1" dirty="0">
                <a:solidFill>
                  <a:schemeClr val="accent2"/>
                </a:solidFill>
              </a:rPr>
              <a:t>na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B2CB1B-7F4C-7C59-99DC-57A9163D2459}"/>
              </a:ext>
            </a:extLst>
          </p:cNvPr>
          <p:cNvSpPr txBox="1"/>
          <p:nvPr/>
        </p:nvSpPr>
        <p:spPr>
          <a:xfrm>
            <a:off x="5704114" y="1970629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Telefon je </a:t>
            </a:r>
            <a:r>
              <a:rPr lang="en-RS" sz="4000" b="1" dirty="0">
                <a:solidFill>
                  <a:schemeClr val="accent2"/>
                </a:solidFill>
              </a:rPr>
              <a:t>na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61215-3B74-C123-30AD-38FA6CF00C22}"/>
              </a:ext>
            </a:extLst>
          </p:cNvPr>
          <p:cNvSpPr txBox="1"/>
          <p:nvPr/>
        </p:nvSpPr>
        <p:spPr>
          <a:xfrm>
            <a:off x="5704113" y="2678515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Cveće je </a:t>
            </a:r>
            <a:r>
              <a:rPr lang="en-RS" sz="4000" b="1" dirty="0">
                <a:solidFill>
                  <a:schemeClr val="accent2"/>
                </a:solidFill>
              </a:rPr>
              <a:t>na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14457F-A84E-D426-9D42-84177EA221C6}"/>
              </a:ext>
            </a:extLst>
          </p:cNvPr>
          <p:cNvSpPr txBox="1"/>
          <p:nvPr/>
        </p:nvSpPr>
        <p:spPr>
          <a:xfrm>
            <a:off x="5704112" y="3425010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Poklon je </a:t>
            </a:r>
            <a:r>
              <a:rPr lang="en-RS" sz="4000" b="1" dirty="0">
                <a:solidFill>
                  <a:schemeClr val="accent2"/>
                </a:solidFill>
              </a:rPr>
              <a:t>na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DE513C-3D29-76F3-D21B-918BC2642CF0}"/>
              </a:ext>
            </a:extLst>
          </p:cNvPr>
          <p:cNvSpPr txBox="1"/>
          <p:nvPr/>
        </p:nvSpPr>
        <p:spPr>
          <a:xfrm>
            <a:off x="5704112" y="4132896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Časopis je </a:t>
            </a:r>
            <a:r>
              <a:rPr lang="en-RS" sz="4000" b="1" dirty="0">
                <a:solidFill>
                  <a:schemeClr val="accent2"/>
                </a:solidFill>
              </a:rPr>
              <a:t>na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7F6E35-CE84-9329-E3EC-A9BA28947B3E}"/>
              </a:ext>
            </a:extLst>
          </p:cNvPr>
          <p:cNvSpPr txBox="1"/>
          <p:nvPr/>
        </p:nvSpPr>
        <p:spPr>
          <a:xfrm>
            <a:off x="5704111" y="4840782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Printer je </a:t>
            </a:r>
            <a:r>
              <a:rPr lang="en-RS" sz="4000" b="1" dirty="0">
                <a:solidFill>
                  <a:schemeClr val="accent2"/>
                </a:solidFill>
              </a:rPr>
              <a:t>na</a:t>
            </a: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RS" sz="4000" b="1" dirty="0">
                <a:solidFill>
                  <a:srgbClr val="7030A0"/>
                </a:solidFill>
              </a:rPr>
              <a:t>stolu.</a:t>
            </a:r>
          </a:p>
        </p:txBody>
      </p:sp>
    </p:spTree>
    <p:extLst>
      <p:ext uri="{BB962C8B-B14F-4D97-AF65-F5344CB8AC3E}">
        <p14:creationId xmlns:p14="http://schemas.microsoft.com/office/powerpoint/2010/main" val="4143845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7C608F-06F9-4099-169F-74922E4856A0}"/>
              </a:ext>
            </a:extLst>
          </p:cNvPr>
          <p:cNvSpPr txBox="1"/>
          <p:nvPr/>
        </p:nvSpPr>
        <p:spPr>
          <a:xfrm>
            <a:off x="348343" y="1305341"/>
            <a:ext cx="1149531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Омања соба у коју младић уђе, обложена жутим тапетима, са геранијом у саксији и танким, прозирним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завесама на прозорима, била је у том тренутку јарко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обасјана сунцем на заласку. »И тада ће, сигурно, исто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овако сијати сунце!...« неочекивано сину у памети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Раскољникову, и он брзим погледом осмотри све у соби, да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по могућности утврди и упамти распоред у њој. Али у соби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није било ничега нарочитог. Намештај од жутог дрвета,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сав овештао, састојао се од канабета, с огромним,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избоченим, дрвеним наслоном, и овалног стола испред њега, </a:t>
            </a:r>
            <a:r>
              <a:rPr lang="sr-RS" sz="1800" b="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тоалетног</a:t>
            </a:r>
            <a:r>
              <a:rPr lang="sr-Latn-RS" i="1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сточића са </a:t>
            </a:r>
            <a:r>
              <a:rPr lang="sr-RS" sz="1800" b="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огледалцетом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, уза зид између прозора, столица поред зидова и две-три јевтине слике у жутим оквирима које су представљале немачке госпођице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са птицама у рукама – то је био сав намештај. У углу, пред омањом иконом горело је кандило. Све је било врло чисто: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и намештај и патос били су изгланцани да су се цаклили;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све је сијало. »</a:t>
            </a:r>
            <a:r>
              <a:rPr lang="sr-RS" sz="1800" b="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Лизаветине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руке«, помисли младић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Ни трунке прашине не би се могло наћи у читавом стану. »</a:t>
            </a:r>
            <a:r>
              <a:rPr lang="sr-RS" sz="1800" b="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Токод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пакосних, старих удовица бива таква чистоћа«,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настављао је у себи Раскољников, и радознало погледа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испод ока на цицану завесу пред вратима што су водила у  други мајушни собичак, у коме се налазила бабина постеља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и орман за рубље – тамо он још ниједном није завирио. Цео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стан се састојао од те две собе.</a:t>
            </a:r>
            <a:endParaRPr lang="sr-Latn-RS" sz="1800" b="0" i="1" dirty="0">
              <a:solidFill>
                <a:srgbClr val="000000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b="1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sr-RS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Ф</a:t>
            </a:r>
            <a:r>
              <a:rPr lang="sr-R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 М. ДОСТОЈЕВСКИ - ЗЛОЧИН И КАЗНА</a:t>
            </a:r>
            <a:endParaRPr lang="en-R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0F856D-FC87-504D-C93E-AAB4330EF004}"/>
              </a:ext>
            </a:extLst>
          </p:cNvPr>
          <p:cNvSpPr/>
          <p:nvPr/>
        </p:nvSpPr>
        <p:spPr>
          <a:xfrm>
            <a:off x="1719943" y="2743200"/>
            <a:ext cx="8763000" cy="315686"/>
          </a:xfrm>
          <a:prstGeom prst="roundRect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411DDC-7CD0-F263-4A38-E225E314963F}"/>
              </a:ext>
            </a:extLst>
          </p:cNvPr>
          <p:cNvSpPr/>
          <p:nvPr/>
        </p:nvSpPr>
        <p:spPr>
          <a:xfrm>
            <a:off x="4484914" y="4338902"/>
            <a:ext cx="5508172" cy="315686"/>
          </a:xfrm>
          <a:prstGeom prst="roundRect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408831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1638EC-64B1-5620-6CD1-B62BA0F56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18141"/>
              </p:ext>
            </p:extLst>
          </p:nvPr>
        </p:nvGraphicFramePr>
        <p:xfrm>
          <a:off x="2021114" y="741437"/>
          <a:ext cx="8127999" cy="54198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5353166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97131649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7766602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51349318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80207887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5413393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8231141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2483279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43747711"/>
                    </a:ext>
                  </a:extLst>
                </a:gridCol>
              </a:tblGrid>
              <a:tr h="602209">
                <a:tc>
                  <a:txBody>
                    <a:bodyPr/>
                    <a:lstStyle/>
                    <a:p>
                      <a:pPr algn="r"/>
                      <a:endParaRPr lang="en-R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brod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čaša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voda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ogrlica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karmin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sidro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bokal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haljina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85196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brod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27710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čaša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8541358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voda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848991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orglica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8115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karmin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525973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sidro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399045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bokal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1757443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haljina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2641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8667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1638EC-64B1-5620-6CD1-B62BA0F56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964585"/>
              </p:ext>
            </p:extLst>
          </p:nvPr>
        </p:nvGraphicFramePr>
        <p:xfrm>
          <a:off x="1041400" y="959151"/>
          <a:ext cx="7224888" cy="12044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5353166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7766602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51349318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80207887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5413393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8231141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2483279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43747711"/>
                    </a:ext>
                  </a:extLst>
                </a:gridCol>
              </a:tblGrid>
              <a:tr h="602209">
                <a:tc>
                  <a:txBody>
                    <a:bodyPr/>
                    <a:lstStyle/>
                    <a:p>
                      <a:pPr algn="r"/>
                      <a:endParaRPr lang="en-R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čaša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voda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ogrlica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karmin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sidro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bokal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haljina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85196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brod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b="1" dirty="0">
                          <a:solidFill>
                            <a:srgbClr val="7030A0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b="1" dirty="0">
                          <a:solidFill>
                            <a:srgbClr val="7030A0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27710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B3B35A-6CFC-CEF5-DF41-C937978CE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754324"/>
              </p:ext>
            </p:extLst>
          </p:nvPr>
        </p:nvGraphicFramePr>
        <p:xfrm>
          <a:off x="8944430" y="959151"/>
          <a:ext cx="1806222" cy="54198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5353166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802078878"/>
                    </a:ext>
                  </a:extLst>
                </a:gridCol>
              </a:tblGrid>
              <a:tr h="602209">
                <a:tc>
                  <a:txBody>
                    <a:bodyPr/>
                    <a:lstStyle/>
                    <a:p>
                      <a:pPr algn="r"/>
                      <a:endParaRPr lang="en-R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ogrlica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85196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brod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27710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čaša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8541358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voda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848991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orglica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8115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karmin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b="1" dirty="0">
                          <a:solidFill>
                            <a:srgbClr val="7030A0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525973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sidro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399045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bokal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1757443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haljina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b="1" dirty="0">
                          <a:solidFill>
                            <a:srgbClr val="7030A0"/>
                          </a:solidFill>
                        </a:rPr>
                        <a:t>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264116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6FF315-429A-EC22-190B-B4D76CA67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230959"/>
              </p:ext>
            </p:extLst>
          </p:nvPr>
        </p:nvGraphicFramePr>
        <p:xfrm>
          <a:off x="1041400" y="2742953"/>
          <a:ext cx="7224888" cy="12044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5353166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97131649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7766602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51349318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80207887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5413393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2483279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43747711"/>
                    </a:ext>
                  </a:extLst>
                </a:gridCol>
              </a:tblGrid>
              <a:tr h="602209">
                <a:tc>
                  <a:txBody>
                    <a:bodyPr/>
                    <a:lstStyle/>
                    <a:p>
                      <a:pPr algn="r"/>
                      <a:endParaRPr lang="en-R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brod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čaša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voda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ogrlica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karmin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bokal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haljina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85196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sidro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b="1" dirty="0">
                          <a:solidFill>
                            <a:srgbClr val="7030A0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b="1" dirty="0">
                          <a:solidFill>
                            <a:srgbClr val="7030A0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3990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B98DBBE-F2D8-9319-EC30-30C5B19F2AB8}"/>
              </a:ext>
            </a:extLst>
          </p:cNvPr>
          <p:cNvSpPr txBox="1"/>
          <p:nvPr/>
        </p:nvSpPr>
        <p:spPr>
          <a:xfrm>
            <a:off x="1034948" y="4694432"/>
            <a:ext cx="7224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Magija: reči postaju brojevi!</a:t>
            </a:r>
            <a:endParaRPr lang="en-RS" sz="4000" b="1" dirty="0">
              <a:solidFill>
                <a:srgbClr val="7030A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6C6109-6F77-CD55-EF08-9DEC23AFC7E4}"/>
              </a:ext>
            </a:extLst>
          </p:cNvPr>
          <p:cNvGrpSpPr/>
          <p:nvPr/>
        </p:nvGrpSpPr>
        <p:grpSpPr>
          <a:xfrm>
            <a:off x="2416629" y="2013857"/>
            <a:ext cx="3472542" cy="1491343"/>
            <a:chOff x="2416629" y="2013857"/>
            <a:chExt cx="3472542" cy="149134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031B0C-1D64-E810-1D3D-B3D83C129B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9229" y="2013857"/>
              <a:ext cx="1719942" cy="14913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0FB741-4110-1FD2-1203-E0324AE5CBA4}"/>
                </a:ext>
              </a:extLst>
            </p:cNvPr>
            <p:cNvCxnSpPr/>
            <p:nvPr/>
          </p:nvCxnSpPr>
          <p:spPr>
            <a:xfrm flipV="1">
              <a:off x="2416629" y="2013857"/>
              <a:ext cx="816428" cy="14913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2FB1367-158F-6BF8-CFC4-FE7A2B7DE3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47571" y="2013857"/>
              <a:ext cx="921658" cy="14913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533D9B-B4C4-0657-83CA-0F5DA750CB06}"/>
                </a:ext>
              </a:extLst>
            </p:cNvPr>
            <p:cNvCxnSpPr>
              <a:cxnSpLocks/>
            </p:cNvCxnSpPr>
            <p:nvPr/>
          </p:nvCxnSpPr>
          <p:spPr>
            <a:xfrm>
              <a:off x="3233057" y="2013857"/>
              <a:ext cx="2656114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09DFF56-32B5-DE6B-1CFD-4E4B94578F2C}"/>
                </a:ext>
              </a:extLst>
            </p:cNvPr>
            <p:cNvCxnSpPr>
              <a:cxnSpLocks/>
            </p:cNvCxnSpPr>
            <p:nvPr/>
          </p:nvCxnSpPr>
          <p:spPr>
            <a:xfrm>
              <a:off x="2416629" y="3505200"/>
              <a:ext cx="1752600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23A11ED-7B1B-C5EE-151E-3EC1B714C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6629" y="2013857"/>
              <a:ext cx="3472542" cy="14913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527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434141-CD1A-C2F2-8850-D6443087323C}"/>
              </a:ext>
            </a:extLst>
          </p:cNvPr>
          <p:cNvSpPr txBox="1"/>
          <p:nvPr/>
        </p:nvSpPr>
        <p:spPr>
          <a:xfrm>
            <a:off x="509392" y="1166842"/>
            <a:ext cx="111732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Mi možemo da saznamo nešto o značenju reči na osnovu toga koliko su one međusobno asocirane</a:t>
            </a:r>
          </a:p>
        </p:txBody>
      </p:sp>
    </p:spTree>
    <p:extLst>
      <p:ext uri="{BB962C8B-B14F-4D97-AF65-F5344CB8AC3E}">
        <p14:creationId xmlns:p14="http://schemas.microsoft.com/office/powerpoint/2010/main" val="4291678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434141-CD1A-C2F2-8850-D6443087323C}"/>
              </a:ext>
            </a:extLst>
          </p:cNvPr>
          <p:cNvSpPr txBox="1"/>
          <p:nvPr/>
        </p:nvSpPr>
        <p:spPr>
          <a:xfrm>
            <a:off x="509392" y="1166842"/>
            <a:ext cx="111732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Asocijativno učenje:</a:t>
            </a:r>
          </a:p>
          <a:p>
            <a:pPr algn="ctr"/>
            <a:r>
              <a:rPr lang="en-R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pratimo </a:t>
            </a:r>
            <a:r>
              <a:rPr lang="en-RS" sz="7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statistiku</a:t>
            </a:r>
            <a:r>
              <a:rPr lang="en-R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o tome šta se sa čime često pojavljuje zajedno u nekom kontekstu!</a:t>
            </a:r>
          </a:p>
        </p:txBody>
      </p:sp>
    </p:spTree>
    <p:extLst>
      <p:ext uri="{BB962C8B-B14F-4D97-AF65-F5344CB8AC3E}">
        <p14:creationId xmlns:p14="http://schemas.microsoft.com/office/powerpoint/2010/main" val="1746746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434141-CD1A-C2F2-8850-D6443087323C}"/>
              </a:ext>
            </a:extLst>
          </p:cNvPr>
          <p:cNvSpPr txBox="1"/>
          <p:nvPr/>
        </p:nvSpPr>
        <p:spPr>
          <a:xfrm>
            <a:off x="509392" y="2854485"/>
            <a:ext cx="11173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Sistem1 | Sistem2</a:t>
            </a:r>
          </a:p>
        </p:txBody>
      </p:sp>
    </p:spTree>
    <p:extLst>
      <p:ext uri="{BB962C8B-B14F-4D97-AF65-F5344CB8AC3E}">
        <p14:creationId xmlns:p14="http://schemas.microsoft.com/office/powerpoint/2010/main" val="560869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434141-CD1A-C2F2-8850-D6443087323C}"/>
              </a:ext>
            </a:extLst>
          </p:cNvPr>
          <p:cNvSpPr txBox="1"/>
          <p:nvPr/>
        </p:nvSpPr>
        <p:spPr>
          <a:xfrm>
            <a:off x="2371595" y="2197895"/>
            <a:ext cx="3465535" cy="2431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RS" sz="5067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Bolnica</a:t>
            </a:r>
          </a:p>
          <a:p>
            <a:pPr algn="r"/>
            <a:r>
              <a:rPr lang="en-RS" sz="5067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Sestra</a:t>
            </a:r>
          </a:p>
          <a:p>
            <a:pPr algn="r"/>
            <a:r>
              <a:rPr lang="en-RS" sz="5067" b="1" dirty="0">
                <a:solidFill>
                  <a:srgbClr val="FF0000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DOKTOR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BF0A5-1C6A-C4A4-7C3F-C24315A9A5C6}"/>
              </a:ext>
            </a:extLst>
          </p:cNvPr>
          <p:cNvSpPr txBox="1"/>
          <p:nvPr/>
        </p:nvSpPr>
        <p:spPr>
          <a:xfrm>
            <a:off x="5898368" y="2197894"/>
            <a:ext cx="4823912" cy="2431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5067" b="1" dirty="0">
                <a:solidFill>
                  <a:srgbClr val="FF0000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DOKTOR</a:t>
            </a:r>
          </a:p>
          <a:p>
            <a:r>
              <a:rPr lang="en-RS" sz="5067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Filozofija</a:t>
            </a:r>
          </a:p>
          <a:p>
            <a:r>
              <a:rPr lang="en-RS" sz="5067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Univerzitet</a:t>
            </a:r>
          </a:p>
        </p:txBody>
      </p:sp>
    </p:spTree>
    <p:extLst>
      <p:ext uri="{BB962C8B-B14F-4D97-AF65-F5344CB8AC3E}">
        <p14:creationId xmlns:p14="http://schemas.microsoft.com/office/powerpoint/2010/main" val="293365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434141-CD1A-C2F2-8850-D6443087323C}"/>
              </a:ext>
            </a:extLst>
          </p:cNvPr>
          <p:cNvSpPr txBox="1"/>
          <p:nvPr/>
        </p:nvSpPr>
        <p:spPr>
          <a:xfrm>
            <a:off x="509392" y="1166842"/>
            <a:ext cx="111732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Sistem1:</a:t>
            </a:r>
            <a:br>
              <a:rPr lang="en-R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</a:br>
            <a:r>
              <a:rPr lang="en-R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asocijativno pamćenje i rezonovanje: stvari koje </a:t>
            </a:r>
            <a:r>
              <a:rPr lang="en-RS" sz="7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često "</a:t>
            </a:r>
            <a:r>
              <a:rPr lang="en-R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idu zajedno"...</a:t>
            </a:r>
          </a:p>
        </p:txBody>
      </p:sp>
    </p:spTree>
    <p:extLst>
      <p:ext uri="{BB962C8B-B14F-4D97-AF65-F5344CB8AC3E}">
        <p14:creationId xmlns:p14="http://schemas.microsoft.com/office/powerpoint/2010/main" val="678488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434141-CD1A-C2F2-8850-D6443087323C}"/>
              </a:ext>
            </a:extLst>
          </p:cNvPr>
          <p:cNvSpPr txBox="1"/>
          <p:nvPr/>
        </p:nvSpPr>
        <p:spPr>
          <a:xfrm>
            <a:off x="509392" y="1166842"/>
            <a:ext cx="111732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Sistem2:</a:t>
            </a:r>
            <a:br>
              <a:rPr lang="en-R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</a:br>
            <a:r>
              <a:rPr lang="en-R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razumevanje opštih, apstraktnih odnosa, gramatike, geometrije...</a:t>
            </a:r>
          </a:p>
        </p:txBody>
      </p:sp>
    </p:spTree>
    <p:extLst>
      <p:ext uri="{BB962C8B-B14F-4D97-AF65-F5344CB8AC3E}">
        <p14:creationId xmlns:p14="http://schemas.microsoft.com/office/powerpoint/2010/main" val="471022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A4243B3-50AC-7CCE-85B1-F4B60DF83B38}"/>
              </a:ext>
            </a:extLst>
          </p:cNvPr>
          <p:cNvGrpSpPr/>
          <p:nvPr/>
        </p:nvGrpSpPr>
        <p:grpSpPr>
          <a:xfrm>
            <a:off x="3653971" y="375400"/>
            <a:ext cx="4884057" cy="6107200"/>
            <a:chOff x="3653971" y="208869"/>
            <a:chExt cx="4884057" cy="6107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34931E-46AC-2E44-5617-F754F226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3971" y="208869"/>
              <a:ext cx="4884057" cy="48840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0C851B-4656-F043-5D11-2B9B88E4A85A}"/>
                </a:ext>
              </a:extLst>
            </p:cNvPr>
            <p:cNvSpPr txBox="1"/>
            <p:nvPr/>
          </p:nvSpPr>
          <p:spPr>
            <a:xfrm>
              <a:off x="3820885" y="5608183"/>
              <a:ext cx="45502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4000" b="1" dirty="0"/>
                <a:t>Dečak baca loptu.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284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BBE796-98FB-DCF1-E02A-C31EA711C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806" y="753806"/>
            <a:ext cx="5350388" cy="535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6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434141-CD1A-C2F2-8850-D6443087323C}"/>
              </a:ext>
            </a:extLst>
          </p:cNvPr>
          <p:cNvSpPr txBox="1"/>
          <p:nvPr/>
        </p:nvSpPr>
        <p:spPr>
          <a:xfrm>
            <a:off x="509392" y="1720840"/>
            <a:ext cx="111732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Sistem2:</a:t>
            </a:r>
            <a:br>
              <a:rPr lang="en-RS" sz="7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</a:br>
            <a:r>
              <a:rPr lang="en-R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stvari koje </a:t>
            </a:r>
            <a:r>
              <a:rPr lang="en-RS" sz="7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uvek </a:t>
            </a:r>
            <a:r>
              <a:rPr lang="en-R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idu zajedno:</a:t>
            </a:r>
          </a:p>
          <a:p>
            <a:pPr algn="ctr"/>
            <a:r>
              <a:rPr lang="en-RS" sz="7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zahteva pravila</a:t>
            </a:r>
          </a:p>
        </p:txBody>
      </p:sp>
    </p:spTree>
    <p:extLst>
      <p:ext uri="{BB962C8B-B14F-4D97-AF65-F5344CB8AC3E}">
        <p14:creationId xmlns:p14="http://schemas.microsoft.com/office/powerpoint/2010/main" val="3898783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434141-CD1A-C2F2-8850-D6443087323C}"/>
              </a:ext>
            </a:extLst>
          </p:cNvPr>
          <p:cNvSpPr txBox="1"/>
          <p:nvPr/>
        </p:nvSpPr>
        <p:spPr>
          <a:xfrm>
            <a:off x="509392" y="2828835"/>
            <a:ext cx="11173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Prompt inženjer</a:t>
            </a:r>
          </a:p>
        </p:txBody>
      </p:sp>
    </p:spTree>
    <p:extLst>
      <p:ext uri="{BB962C8B-B14F-4D97-AF65-F5344CB8AC3E}">
        <p14:creationId xmlns:p14="http://schemas.microsoft.com/office/powerpoint/2010/main" val="2722856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434141-CD1A-C2F2-8850-D6443087323C}"/>
              </a:ext>
            </a:extLst>
          </p:cNvPr>
          <p:cNvSpPr txBox="1"/>
          <p:nvPr/>
        </p:nvSpPr>
        <p:spPr>
          <a:xfrm>
            <a:off x="509392" y="1720840"/>
            <a:ext cx="111732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Sve savremene generative veštačke inteligencije rade asocijativno!</a:t>
            </a:r>
          </a:p>
        </p:txBody>
      </p:sp>
    </p:spTree>
    <p:extLst>
      <p:ext uri="{BB962C8B-B14F-4D97-AF65-F5344CB8AC3E}">
        <p14:creationId xmlns:p14="http://schemas.microsoft.com/office/powerpoint/2010/main" val="110551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434141-CD1A-C2F2-8850-D6443087323C}"/>
              </a:ext>
            </a:extLst>
          </p:cNvPr>
          <p:cNvSpPr txBox="1"/>
          <p:nvPr/>
        </p:nvSpPr>
        <p:spPr>
          <a:xfrm>
            <a:off x="509392" y="1720840"/>
            <a:ext cx="111732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72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Da li asocijacije same</a:t>
            </a:r>
          </a:p>
          <a:p>
            <a:pPr algn="ctr"/>
            <a:r>
              <a:rPr lang="en-RS" sz="72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mogu da razviju</a:t>
            </a:r>
          </a:p>
          <a:p>
            <a:pPr algn="ctr"/>
            <a:r>
              <a:rPr lang="en-RS" sz="72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inteligenciju poput ljudske?</a:t>
            </a:r>
          </a:p>
        </p:txBody>
      </p:sp>
    </p:spTree>
    <p:extLst>
      <p:ext uri="{BB962C8B-B14F-4D97-AF65-F5344CB8AC3E}">
        <p14:creationId xmlns:p14="http://schemas.microsoft.com/office/powerpoint/2010/main" val="2165333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4769CC-4073-2BD3-0E1C-E014A5E892E7}"/>
              </a:ext>
            </a:extLst>
          </p:cNvPr>
          <p:cNvGrpSpPr/>
          <p:nvPr/>
        </p:nvGrpSpPr>
        <p:grpSpPr>
          <a:xfrm>
            <a:off x="3653971" y="375400"/>
            <a:ext cx="4884057" cy="5999478"/>
            <a:chOff x="3653971" y="208869"/>
            <a:chExt cx="4884057" cy="59994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0E2DB5-9C5A-380C-3F6F-9D6804022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3971" y="208869"/>
              <a:ext cx="4884057" cy="488405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1835C4-5472-9C6F-6C7B-AB8F5F143C64}"/>
                </a:ext>
              </a:extLst>
            </p:cNvPr>
            <p:cNvSpPr txBox="1"/>
            <p:nvPr/>
          </p:nvSpPr>
          <p:spPr>
            <a:xfrm>
              <a:off x="3820885" y="5608183"/>
              <a:ext cx="45502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3300" b="1" dirty="0"/>
                <a:t>Akter – Akcija - Objekat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399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4769CC-4073-2BD3-0E1C-E014A5E892E7}"/>
              </a:ext>
            </a:extLst>
          </p:cNvPr>
          <p:cNvGrpSpPr/>
          <p:nvPr/>
        </p:nvGrpSpPr>
        <p:grpSpPr>
          <a:xfrm>
            <a:off x="3653971" y="375400"/>
            <a:ext cx="4884057" cy="5922534"/>
            <a:chOff x="3653971" y="208869"/>
            <a:chExt cx="4884057" cy="59225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0E2DB5-9C5A-380C-3F6F-9D6804022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3971" y="208869"/>
              <a:ext cx="4884057" cy="488405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1835C4-5472-9C6F-6C7B-AB8F5F143C64}"/>
                </a:ext>
              </a:extLst>
            </p:cNvPr>
            <p:cNvSpPr txBox="1"/>
            <p:nvPr/>
          </p:nvSpPr>
          <p:spPr>
            <a:xfrm>
              <a:off x="3820885" y="5608183"/>
              <a:ext cx="45502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RS" sz="2800" b="1" dirty="0"/>
                <a:t>Subjekat – Predikat - Objekat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8296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4DD52A-E6B2-34D8-FE97-7A4C3D96C271}"/>
              </a:ext>
            </a:extLst>
          </p:cNvPr>
          <p:cNvSpPr txBox="1"/>
          <p:nvPr/>
        </p:nvSpPr>
        <p:spPr>
          <a:xfrm>
            <a:off x="2634341" y="2307456"/>
            <a:ext cx="6923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4000" b="1" dirty="0"/>
              <a:t>Dečak kupuje čokoladu.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F8FA7-3516-4DFF-CBEE-F7CDEEB2576B}"/>
              </a:ext>
            </a:extLst>
          </p:cNvPr>
          <p:cNvSpPr txBox="1"/>
          <p:nvPr/>
        </p:nvSpPr>
        <p:spPr>
          <a:xfrm>
            <a:off x="1017811" y="4419286"/>
            <a:ext cx="3233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4000" b="1" dirty="0"/>
              <a:t>Akter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552B8-DCCD-7A48-5D0E-E9CC0977B41B}"/>
              </a:ext>
            </a:extLst>
          </p:cNvPr>
          <p:cNvSpPr txBox="1"/>
          <p:nvPr/>
        </p:nvSpPr>
        <p:spPr>
          <a:xfrm>
            <a:off x="7941128" y="4419286"/>
            <a:ext cx="3233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4000" b="1" dirty="0"/>
              <a:t>Objekat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CEA03A-6CB9-760C-3A5D-327F9B196D43}"/>
              </a:ext>
            </a:extLst>
          </p:cNvPr>
          <p:cNvCxnSpPr>
            <a:stCxn id="6" idx="0"/>
          </p:cNvCxnSpPr>
          <p:nvPr/>
        </p:nvCxnSpPr>
        <p:spPr>
          <a:xfrm flipV="1">
            <a:off x="2634341" y="3058886"/>
            <a:ext cx="1415145" cy="1360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8AD738-5672-43A1-BDE7-339F9F25652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941128" y="3058886"/>
            <a:ext cx="1616530" cy="1360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16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4DD52A-E6B2-34D8-FE97-7A4C3D96C271}"/>
              </a:ext>
            </a:extLst>
          </p:cNvPr>
          <p:cNvSpPr txBox="1"/>
          <p:nvPr/>
        </p:nvSpPr>
        <p:spPr>
          <a:xfrm>
            <a:off x="2634341" y="2307456"/>
            <a:ext cx="6923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4000" b="1" dirty="0"/>
              <a:t>Dečak kupuje čokoladu.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F8FA7-3516-4DFF-CBEE-F7CDEEB2576B}"/>
              </a:ext>
            </a:extLst>
          </p:cNvPr>
          <p:cNvSpPr txBox="1"/>
          <p:nvPr/>
        </p:nvSpPr>
        <p:spPr>
          <a:xfrm>
            <a:off x="1017811" y="4419286"/>
            <a:ext cx="3233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4000" b="1" dirty="0"/>
              <a:t>Subjekat</a:t>
            </a:r>
          </a:p>
          <a:p>
            <a:pPr algn="ctr"/>
            <a:r>
              <a:rPr lang="en-RS" sz="4000" b="1" dirty="0"/>
              <a:t>(nominativ)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552B8-DCCD-7A48-5D0E-E9CC0977B41B}"/>
              </a:ext>
            </a:extLst>
          </p:cNvPr>
          <p:cNvSpPr txBox="1"/>
          <p:nvPr/>
        </p:nvSpPr>
        <p:spPr>
          <a:xfrm>
            <a:off x="7941128" y="4419286"/>
            <a:ext cx="3233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4000" b="1" dirty="0"/>
              <a:t>Objekat</a:t>
            </a:r>
          </a:p>
          <a:p>
            <a:pPr algn="ctr"/>
            <a:r>
              <a:rPr lang="en-RS" sz="4000" b="1" dirty="0"/>
              <a:t>(akuzativ)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CEA03A-6CB9-760C-3A5D-327F9B196D43}"/>
              </a:ext>
            </a:extLst>
          </p:cNvPr>
          <p:cNvCxnSpPr>
            <a:stCxn id="6" idx="0"/>
          </p:cNvCxnSpPr>
          <p:nvPr/>
        </p:nvCxnSpPr>
        <p:spPr>
          <a:xfrm flipV="1">
            <a:off x="2634341" y="3058886"/>
            <a:ext cx="1415145" cy="1360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8AD738-5672-43A1-BDE7-339F9F25652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941128" y="3058886"/>
            <a:ext cx="1616530" cy="1360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44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4DD52A-E6B2-34D8-FE97-7A4C3D96C271}"/>
              </a:ext>
            </a:extLst>
          </p:cNvPr>
          <p:cNvSpPr txBox="1"/>
          <p:nvPr/>
        </p:nvSpPr>
        <p:spPr>
          <a:xfrm>
            <a:off x="2634341" y="2307456"/>
            <a:ext cx="6923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4000" b="1" dirty="0"/>
              <a:t>Dečak kupuje čokoladu.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552B8-DCCD-7A48-5D0E-E9CC0977B41B}"/>
              </a:ext>
            </a:extLst>
          </p:cNvPr>
          <p:cNvSpPr txBox="1"/>
          <p:nvPr/>
        </p:nvSpPr>
        <p:spPr>
          <a:xfrm>
            <a:off x="2111827" y="3812310"/>
            <a:ext cx="79683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4000" b="1" dirty="0"/>
              <a:t>subjekat – predikat – objekat</a:t>
            </a:r>
          </a:p>
          <a:p>
            <a:pPr algn="ctr"/>
            <a:r>
              <a:rPr lang="en-RS" sz="3000" b="1" dirty="0"/>
              <a:t>S-P-O struktura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5ACCF28-5C6B-9808-5903-D77798DA9595}"/>
              </a:ext>
            </a:extLst>
          </p:cNvPr>
          <p:cNvCxnSpPr>
            <a:cxnSpLocks/>
          </p:cNvCxnSpPr>
          <p:nvPr/>
        </p:nvCxnSpPr>
        <p:spPr>
          <a:xfrm flipV="1">
            <a:off x="3396341" y="2982842"/>
            <a:ext cx="979716" cy="8923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8955B77-6D36-D230-B966-DCF65A66F87C}"/>
              </a:ext>
            </a:extLst>
          </p:cNvPr>
          <p:cNvCxnSpPr>
            <a:cxnSpLocks/>
          </p:cNvCxnSpPr>
          <p:nvPr/>
        </p:nvCxnSpPr>
        <p:spPr>
          <a:xfrm flipV="1">
            <a:off x="5954487" y="2960912"/>
            <a:ext cx="0" cy="881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98FF21-BF4D-062F-5DB2-6CB2C6215C88}"/>
              </a:ext>
            </a:extLst>
          </p:cNvPr>
          <p:cNvCxnSpPr>
            <a:cxnSpLocks/>
          </p:cNvCxnSpPr>
          <p:nvPr/>
        </p:nvCxnSpPr>
        <p:spPr>
          <a:xfrm flipH="1" flipV="1">
            <a:off x="7326087" y="2960912"/>
            <a:ext cx="979716" cy="8923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31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F03CA8-8C87-7BB7-B0C6-1D922C99A303}"/>
              </a:ext>
            </a:extLst>
          </p:cNvPr>
          <p:cNvSpPr txBox="1"/>
          <p:nvPr/>
        </p:nvSpPr>
        <p:spPr>
          <a:xfrm>
            <a:off x="413657" y="554857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Marko voli Mariju.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13EC8-41B4-DE1D-BC9D-D4FED749C91D}"/>
              </a:ext>
            </a:extLst>
          </p:cNvPr>
          <p:cNvSpPr txBox="1"/>
          <p:nvPr/>
        </p:nvSpPr>
        <p:spPr>
          <a:xfrm>
            <a:off x="413656" y="1262743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Petar pije limunadu.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656CA-1523-1AB7-D4D8-5EE34070FC13}"/>
              </a:ext>
            </a:extLst>
          </p:cNvPr>
          <p:cNvSpPr txBox="1"/>
          <p:nvPr/>
        </p:nvSpPr>
        <p:spPr>
          <a:xfrm>
            <a:off x="413656" y="1970629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Lela kupuje cveće.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340E5-F7A7-B64A-1B54-CFAE0EB0B832}"/>
              </a:ext>
            </a:extLst>
          </p:cNvPr>
          <p:cNvSpPr txBox="1"/>
          <p:nvPr/>
        </p:nvSpPr>
        <p:spPr>
          <a:xfrm>
            <a:off x="413655" y="2678515"/>
            <a:ext cx="5366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Milovanovići slave Sv. Nikolu.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1A26CC-B7F5-D7DD-E747-61949BCC9642}"/>
              </a:ext>
            </a:extLst>
          </p:cNvPr>
          <p:cNvSpPr txBox="1"/>
          <p:nvPr/>
        </p:nvSpPr>
        <p:spPr>
          <a:xfrm>
            <a:off x="413654" y="4001954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Policija nadgleda ulice.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1040D-EAB4-C15E-86B2-0DE3F712C94E}"/>
              </a:ext>
            </a:extLst>
          </p:cNvPr>
          <p:cNvSpPr txBox="1"/>
          <p:nvPr/>
        </p:nvSpPr>
        <p:spPr>
          <a:xfrm>
            <a:off x="413654" y="4709840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Miša sluša predavanje.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D9072-B0E9-1C22-C896-A65D54D815DB}"/>
              </a:ext>
            </a:extLst>
          </p:cNvPr>
          <p:cNvSpPr txBox="1"/>
          <p:nvPr/>
        </p:nvSpPr>
        <p:spPr>
          <a:xfrm>
            <a:off x="413653" y="5417726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Aleks pregleda domaći.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1DBB4-3345-27BB-40CA-772D76FB7DEB}"/>
              </a:ext>
            </a:extLst>
          </p:cNvPr>
          <p:cNvSpPr txBox="1"/>
          <p:nvPr/>
        </p:nvSpPr>
        <p:spPr>
          <a:xfrm>
            <a:off x="5704115" y="554857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Neša šutira loptu.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5F475-A8BA-E33B-9889-04EA366196B2}"/>
              </a:ext>
            </a:extLst>
          </p:cNvPr>
          <p:cNvSpPr txBox="1"/>
          <p:nvPr/>
        </p:nvSpPr>
        <p:spPr>
          <a:xfrm>
            <a:off x="5704114" y="1262743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Mina sluša podkast.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B2CB1B-7F4C-7C59-99DC-57A9163D2459}"/>
              </a:ext>
            </a:extLst>
          </p:cNvPr>
          <p:cNvSpPr txBox="1"/>
          <p:nvPr/>
        </p:nvSpPr>
        <p:spPr>
          <a:xfrm>
            <a:off x="5704114" y="1970629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 bindžuje seriju.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61215-3B74-C123-30AD-38FA6CF00C22}"/>
              </a:ext>
            </a:extLst>
          </p:cNvPr>
          <p:cNvSpPr txBox="1"/>
          <p:nvPr/>
        </p:nvSpPr>
        <p:spPr>
          <a:xfrm>
            <a:off x="5704113" y="2678515"/>
            <a:ext cx="5366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Jovanovići vole </a:t>
            </a:r>
            <a:b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filmove.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14457F-A84E-D426-9D42-84177EA221C6}"/>
              </a:ext>
            </a:extLst>
          </p:cNvPr>
          <p:cNvSpPr txBox="1"/>
          <p:nvPr/>
        </p:nvSpPr>
        <p:spPr>
          <a:xfrm>
            <a:off x="5704112" y="4001954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Učiteljica proziva đake.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DE513C-3D29-76F3-D21B-918BC2642CF0}"/>
              </a:ext>
            </a:extLst>
          </p:cNvPr>
          <p:cNvSpPr txBox="1"/>
          <p:nvPr/>
        </p:nvSpPr>
        <p:spPr>
          <a:xfrm>
            <a:off x="5704112" y="4709840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Tužilac pregleda dokaze.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7F6E35-CE84-9329-E3EC-A9BA28947B3E}"/>
              </a:ext>
            </a:extLst>
          </p:cNvPr>
          <p:cNvSpPr txBox="1"/>
          <p:nvPr/>
        </p:nvSpPr>
        <p:spPr>
          <a:xfrm>
            <a:off x="5704111" y="5417726"/>
            <a:ext cx="5366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Sofija vežba balet.</a:t>
            </a:r>
          </a:p>
        </p:txBody>
      </p:sp>
    </p:spTree>
    <p:extLst>
      <p:ext uri="{BB962C8B-B14F-4D97-AF65-F5344CB8AC3E}">
        <p14:creationId xmlns:p14="http://schemas.microsoft.com/office/powerpoint/2010/main" val="73932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10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1368</Words>
  <Application>Microsoft Macintosh PowerPoint</Application>
  <PresentationFormat>Widescreen</PresentationFormat>
  <Paragraphs>259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Goran Milovanovic</dc:creator>
  <cp:lastModifiedBy>Goran Milovanovic</cp:lastModifiedBy>
  <cp:revision>225</cp:revision>
  <dcterms:created xsi:type="dcterms:W3CDTF">2024-03-20T15:42:31Z</dcterms:created>
  <dcterms:modified xsi:type="dcterms:W3CDTF">2024-03-21T14:58:47Z</dcterms:modified>
</cp:coreProperties>
</file>